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121408"/>
            <a:ext cx="5852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tos"/>
              </a:rPr>
              <a:t>Fake news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639312"/>
            <a:ext cx="56692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Misinformation online, press freedom</a:t>
            </a:r>
          </a:p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and censoring the internet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4864608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5084064"/>
            <a:ext cx="5669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C"/>
                </a:solidFill>
                <a:latin typeface="Aptos"/>
              </a:rPr>
              <a:t>DSE 2018 Paper 4 Set 6.2  ·  Lesson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2592" y="586130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REAL  OR  FAKE?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2592" y="5650992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0">
                <a:solidFill>
                  <a:srgbClr val="E6EFF7"/>
                </a:solidFill>
                <a:latin typeface="Aptos"/>
              </a:rPr>
              <a:t>Check before you share</a:t>
            </a:r>
          </a:p>
        </p:txBody>
      </p:sp>
      <p:pic>
        <p:nvPicPr>
          <p:cNvPr id="11" name="Picture 10" descr="cover_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256" y="1609344"/>
            <a:ext cx="5218480" cy="33547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pic>
        <p:nvPicPr>
          <p:cNvPr id="7" name="Picture 6" descr="icon_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19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What do you use the internet for?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Do you watch news on TV or on the internet?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11114532" cy="445038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esson4_2018_6.2_b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2414080"/>
            <a:ext cx="10789920" cy="27311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Q1  Arguments for the motion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4</a:t>
            </a:r>
          </a:p>
        </p:txBody>
      </p:sp>
      <p:pic>
        <p:nvPicPr>
          <p:cNvPr id="7" name="Picture 6" descr="icon_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protection from harmful misinformation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safer during emergencies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better quality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Q2  Arguments against the motion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7" name="Picture 6" descr="icon_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it threatens freedom of speech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“fake news” is hard to define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education works better than censorship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Q3  Which side would be easier to argue?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7" name="Picture 6" descr="icon_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41468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414680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the motion is the easier case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the opposition is the easier case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we should argue what we believe</a:t>
            </a:r>
          </a:p>
        </p:txBody>
      </p:sp>
      <p:sp>
        <p:nvSpPr>
          <p:cNvPr id="17" name="Oval 16"/>
          <p:cNvSpPr/>
          <p:nvPr/>
        </p:nvSpPr>
        <p:spPr>
          <a:xfrm>
            <a:off x="1188720" y="4553712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08760" y="4462272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the evidence decides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7" name="Picture 6" descr="icon_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How can we raise people’s awareness about fake news?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teach media literacy in school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487009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791456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label and flag false posts</a:t>
            </a:r>
          </a:p>
        </p:txBody>
      </p:sp>
      <p:sp>
        <p:nvSpPr>
          <p:cNvPr id="18" name="Oval 17"/>
          <p:cNvSpPr/>
          <p:nvPr/>
        </p:nvSpPr>
        <p:spPr>
          <a:xfrm>
            <a:off x="1188720" y="540044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508760" y="532180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run public campaigns with real examples</a:t>
            </a:r>
          </a:p>
        </p:txBody>
      </p:sp>
      <p:sp>
        <p:nvSpPr>
          <p:cNvPr id="20" name="Oval 19"/>
          <p:cNvSpPr/>
          <p:nvPr/>
        </p:nvSpPr>
        <p:spPr>
          <a:xfrm>
            <a:off x="1188720" y="593079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08760" y="5852160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encourage checking before sharing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7" name="Picture 6" descr="icon_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Should governments control what is on the internet?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YES: the harm is real and growing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503468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95604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NO: control can be abused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05  VOCABULARY UPGRADES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7" name="Picture 6" descr="icon_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1860804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We need to </a:t>
            </a:r>
            <a:r>
              <a:rPr sz="1700" b="1">
                <a:solidFill>
                  <a:srgbClr val="FF0000"/>
                </a:solidFill>
                <a:latin typeface="Aptos"/>
              </a:rPr>
              <a:t>fact-check</a:t>
            </a:r>
            <a:r>
              <a:rPr sz="1700" b="1">
                <a:solidFill>
                  <a:srgbClr val="14233C"/>
                </a:solidFill>
                <a:latin typeface="Aptos"/>
              </a:rPr>
              <a:t> before we share.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44144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0000"/>
                </a:solidFill>
                <a:latin typeface="Aptos"/>
              </a:rPr>
              <a:t>Misinformation</a:t>
            </a:r>
            <a:r>
              <a:rPr sz="1700" b="1">
                <a:solidFill>
                  <a:srgbClr val="14233C"/>
                </a:solidFill>
                <a:latin typeface="Aptos"/>
              </a:rPr>
              <a:t> spreads faster than any correction can follow.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3022091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Putting the internet </a:t>
            </a:r>
            <a:r>
              <a:rPr sz="1700" b="1">
                <a:solidFill>
                  <a:srgbClr val="FF0000"/>
                </a:solidFill>
                <a:latin typeface="Aptos"/>
              </a:rPr>
              <a:t>under the control of the authorities</a:t>
            </a:r>
            <a:r>
              <a:rPr sz="1700" b="1">
                <a:solidFill>
                  <a:srgbClr val="14233C"/>
                </a:solidFill>
                <a:latin typeface="Aptos"/>
              </a:rPr>
              <a:t> is easier said than done.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3602735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Once the authorities decide what is true, criticising them becomes </a:t>
            </a:r>
            <a:r>
              <a:rPr sz="1700" b="1">
                <a:solidFill>
                  <a:srgbClr val="FF0000"/>
                </a:solidFill>
                <a:latin typeface="Aptos"/>
              </a:rPr>
              <a:t>the first casualty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4183379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Teaching students to </a:t>
            </a:r>
            <a:r>
              <a:rPr sz="1700" b="1">
                <a:solidFill>
                  <a:srgbClr val="FF0000"/>
                </a:solidFill>
                <a:latin typeface="Aptos"/>
              </a:rPr>
              <a:t>check a source</a:t>
            </a:r>
            <a:r>
              <a:rPr sz="1700" b="1">
                <a:solidFill>
                  <a:srgbClr val="14233C"/>
                </a:solidFill>
                <a:latin typeface="Aptos"/>
              </a:rPr>
              <a:t> protects them for life.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51560" y="4764023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Media literacy should be </a:t>
            </a:r>
            <a:r>
              <a:rPr sz="1700" b="1">
                <a:solidFill>
                  <a:srgbClr val="FF0000"/>
                </a:solidFill>
                <a:latin typeface="Aptos"/>
              </a:rPr>
              <a:t>built into the curriculum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" y="522122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31520" y="5221224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1560" y="534466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Unchecked misinformation is </a:t>
            </a:r>
            <a:r>
              <a:rPr sz="1700" b="1">
                <a:solidFill>
                  <a:srgbClr val="FF0000"/>
                </a:solidFill>
                <a:latin typeface="Aptos"/>
              </a:rPr>
              <a:t>a genuine threat to public safety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80186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520" y="5801868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51560" y="5925312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Freedom of expression has to be </a:t>
            </a:r>
            <a:r>
              <a:rPr sz="1700" b="1">
                <a:solidFill>
                  <a:srgbClr val="FF0000"/>
                </a:solidFill>
                <a:latin typeface="Aptos"/>
              </a:rPr>
              <a:t>balanced against</a:t>
            </a:r>
            <a:r>
              <a:rPr sz="1700" b="1">
                <a:solidFill>
                  <a:srgbClr val="14233C"/>
                </a:solidFill>
                <a:latin typeface="Aptos"/>
              </a:rPr>
              <a:t> the harm of spreading lies.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  <p:bldP spid="22" grpId="0"/>
      <p:bldP spid="25" grpId="0"/>
      <p:bldP spid="28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