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121408"/>
            <a:ext cx="5852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FFFF"/>
                </a:solidFill>
                <a:latin typeface="Aptos"/>
              </a:rPr>
              <a:t>The decline and fall of TVB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639312"/>
            <a:ext cx="56692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Free TV, streaming platforms</a:t>
            </a:r>
          </a:p>
          <a:p>
            <a:pPr algn="l">
              <a:lnSpc>
                <a:spcPct val="100000"/>
              </a:lnSpc>
            </a:pPr>
            <a:r>
              <a:rPr sz="1900" b="0">
                <a:solidFill>
                  <a:srgbClr val="E6EFF7"/>
                </a:solidFill>
                <a:latin typeface="Aptos"/>
              </a:rPr>
              <a:t>and Hong Kong popular culture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864608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5084064"/>
            <a:ext cx="5669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C"/>
                </a:solidFill>
                <a:latin typeface="Aptos"/>
              </a:rPr>
              <a:t>DSE 2018 Paper 4 Set 1.2  ·  Lesson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2592" y="586130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MUST-SEE  TV?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2592" y="5650992"/>
            <a:ext cx="4892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0">
                <a:solidFill>
                  <a:srgbClr val="E6EFF7"/>
                </a:solidFill>
                <a:latin typeface="Aptos"/>
              </a:rPr>
              <a:t>Still watching?</a:t>
            </a:r>
          </a:p>
        </p:txBody>
      </p:sp>
      <p:pic>
        <p:nvPicPr>
          <p:cNvPr id="11" name="Picture 10" descr="cover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5256" y="1609344"/>
            <a:ext cx="5218480" cy="33547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19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19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ever watch TVB?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Do you enjoy watching TVB dramas?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554480"/>
            <a:ext cx="11114532" cy="445038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esson5_2018_1.2_b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2671329"/>
            <a:ext cx="10789920" cy="22166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Q1  Why TVB was so successful in the past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it had almost no competition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strong training academy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dramas that spoke to Hong Kong people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Q2  Why there is a fall in the number of viewers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audiences moved online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a lack of investment and creativity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too few faces on 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Q3  Can TVB be successful again?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83080"/>
            <a:ext cx="10698480" cy="41468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83080"/>
            <a:ext cx="109728" cy="414680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" name="Oval 10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2487168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YES: one genuinely original series</a:t>
            </a:r>
          </a:p>
        </p:txBody>
      </p:sp>
      <p:sp>
        <p:nvSpPr>
          <p:cNvPr id="13" name="Oval 12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145536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YES: the streaming market is global</a:t>
            </a:r>
          </a:p>
        </p:txBody>
      </p:sp>
      <p:sp>
        <p:nvSpPr>
          <p:cNvPr id="15" name="Oval 14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3803904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NO: the habit is broken</a:t>
            </a:r>
          </a:p>
        </p:txBody>
      </p:sp>
      <p:sp>
        <p:nvSpPr>
          <p:cNvPr id="17" name="Oval 16"/>
          <p:cNvSpPr/>
          <p:nvPr/>
        </p:nvSpPr>
        <p:spPr>
          <a:xfrm>
            <a:off x="1188720" y="4553712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4462272"/>
            <a:ext cx="9509760" cy="338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4233C"/>
                </a:solidFill>
                <a:latin typeface="Aptos"/>
              </a:rPr>
              <a:t>NO: the money cannot match the giants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How would you feel if TVB closed?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NOT SORRY: the air time could go to fresher producers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487009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791456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NOT SORRY: my generation has already moved on</a:t>
            </a:r>
          </a:p>
        </p:txBody>
      </p:sp>
      <p:sp>
        <p:nvSpPr>
          <p:cNvPr id="18" name="Oval 17"/>
          <p:cNvSpPr/>
          <p:nvPr/>
        </p:nvSpPr>
        <p:spPr>
          <a:xfrm>
            <a:off x="1188720" y="540044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508760" y="532180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SORRY: Hong Kong would lose a shared living-room memory</a:t>
            </a:r>
          </a:p>
        </p:txBody>
      </p:sp>
      <p:sp>
        <p:nvSpPr>
          <p:cNvPr id="20" name="Oval 19"/>
          <p:cNvSpPr/>
          <p:nvPr/>
        </p:nvSpPr>
        <p:spPr>
          <a:xfrm>
            <a:off x="1188720" y="593079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52160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SORRY: hundreds of people would lose their jobs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04  SPEAK FOR 1 MINUTE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65960"/>
            <a:ext cx="99669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14233C"/>
                </a:solidFill>
                <a:latin typeface="Aptos"/>
              </a:rPr>
              <a:t>How important is TVB to Hong Kong culture?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4" name="Oval 13"/>
          <p:cNvSpPr/>
          <p:nvPr/>
        </p:nvSpPr>
        <p:spPr>
          <a:xfrm>
            <a:off x="1188720" y="4339742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261104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IMPORTANT: it created a shared culture</a:t>
            </a:r>
          </a:p>
        </p:txBody>
      </p:sp>
      <p:sp>
        <p:nvSpPr>
          <p:cNvPr id="16" name="Oval 15"/>
          <p:cNvSpPr/>
          <p:nvPr/>
        </p:nvSpPr>
        <p:spPr>
          <a:xfrm>
            <a:off x="1188720" y="503468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956048"/>
            <a:ext cx="9509760" cy="3081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4233C"/>
                </a:solidFill>
                <a:latin typeface="Aptos"/>
              </a:rPr>
              <a:t>NOT IMPORTANT: it no longer sets the 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5A6470"/>
                </a:solidFill>
                <a:latin typeface="Aptos"/>
              </a:rPr>
              <a:t>05  VOCABULARY UPGRADES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7" name="Picture 6" descr="icon_t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1860804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TVB’s audience has </a:t>
            </a:r>
            <a:r>
              <a:rPr sz="1700" b="1">
                <a:solidFill>
                  <a:srgbClr val="FF0000"/>
                </a:solidFill>
                <a:latin typeface="Aptos"/>
              </a:rPr>
              <a:t>fallen sharply</a:t>
            </a:r>
            <a:r>
              <a:rPr sz="1700" b="1">
                <a:solidFill>
                  <a:srgbClr val="14233C"/>
                </a:solidFill>
                <a:latin typeface="Aptos"/>
              </a:rPr>
              <a:t> over the last decade.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44144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Many of the dramas rely on </a:t>
            </a:r>
            <a:r>
              <a:rPr sz="1700" b="1">
                <a:solidFill>
                  <a:srgbClr val="FF0000"/>
                </a:solidFill>
                <a:latin typeface="Aptos"/>
              </a:rPr>
              <a:t>the same props and plots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3022091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Younger viewers have moved to </a:t>
            </a:r>
            <a:r>
              <a:rPr sz="1700" b="1">
                <a:solidFill>
                  <a:srgbClr val="FF0000"/>
                </a:solidFill>
                <a:latin typeface="Aptos"/>
              </a:rPr>
              <a:t>streaming platforms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3602735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For twenty years TVB </a:t>
            </a:r>
            <a:r>
              <a:rPr sz="1700" b="1">
                <a:solidFill>
                  <a:srgbClr val="FF0000"/>
                </a:solidFill>
                <a:latin typeface="Aptos"/>
              </a:rPr>
              <a:t>dominated</a:t>
            </a:r>
            <a:r>
              <a:rPr sz="1700" b="1">
                <a:solidFill>
                  <a:srgbClr val="14233C"/>
                </a:solidFill>
                <a:latin typeface="Aptos"/>
              </a:rPr>
              <a:t> free-to-air television.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183379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Only original drama could </a:t>
            </a:r>
            <a:r>
              <a:rPr sz="1700" b="1">
                <a:solidFill>
                  <a:srgbClr val="FF0000"/>
                </a:solidFill>
                <a:latin typeface="Aptos"/>
              </a:rPr>
              <a:t>reverse the decline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560" y="4764023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Its cultural influence has faded as audiences </a:t>
            </a:r>
            <a:r>
              <a:rPr sz="1700" b="1">
                <a:solidFill>
                  <a:srgbClr val="FF0000"/>
                </a:solidFill>
                <a:latin typeface="Aptos"/>
              </a:rPr>
              <a:t>have fragmented</a:t>
            </a:r>
            <a:r>
              <a:rPr sz="1700" b="1">
                <a:solidFill>
                  <a:srgbClr val="14233C"/>
                </a:solidFill>
                <a:latin typeface="Aptos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22122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5221224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51560" y="5344668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It has lost </a:t>
            </a:r>
            <a:r>
              <a:rPr sz="1700" b="1">
                <a:solidFill>
                  <a:srgbClr val="FF0000"/>
                </a:solidFill>
                <a:latin typeface="Aptos"/>
              </a:rPr>
              <a:t>the creative edge</a:t>
            </a:r>
            <a:r>
              <a:rPr sz="1700" b="1">
                <a:solidFill>
                  <a:srgbClr val="14233C"/>
                </a:solidFill>
                <a:latin typeface="Aptos"/>
              </a:rPr>
              <a:t> it once had.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0186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5801868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5925312"/>
            <a:ext cx="10241280" cy="26151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14233C"/>
                </a:solidFill>
                <a:latin typeface="Aptos"/>
              </a:rPr>
              <a:t>TVB was </a:t>
            </a:r>
            <a:r>
              <a:rPr sz="1700" b="1">
                <a:solidFill>
                  <a:srgbClr val="FF0000"/>
                </a:solidFill>
                <a:latin typeface="Aptos"/>
              </a:rPr>
              <a:t>central to the way</a:t>
            </a:r>
            <a:r>
              <a:rPr sz="1700" b="1">
                <a:solidFill>
                  <a:srgbClr val="14233C"/>
                </a:solidFill>
                <a:latin typeface="Aptos"/>
              </a:rPr>
              <a:t> Hong Kong people saw themselves.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  <p:bldP spid="25" grpId="0"/>
      <p:bldP spid="28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