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21408"/>
            <a:ext cx="5852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Aptos"/>
              </a:rPr>
              <a:t>Doing charity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639312"/>
            <a:ext cx="56692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Helping overseas, the cost of the trip</a:t>
            </a:r>
          </a:p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and whether it should be compulsory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864608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084064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C"/>
                </a:solidFill>
                <a:latin typeface="Aptos"/>
              </a:rPr>
              <a:t>DSE 2016 Paper 4 Set 1.1  ·  Lesson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2592" y="586130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HK$4  A 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2592" y="5650992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0">
                <a:solidFill>
                  <a:srgbClr val="E6EFF7"/>
                </a:solidFill>
                <a:latin typeface="Aptos"/>
              </a:rPr>
              <a:t>Does the trip make a difference?</a:t>
            </a:r>
          </a:p>
        </p:txBody>
      </p:sp>
      <p:pic>
        <p:nvPicPr>
          <p:cNvPr id="11" name="Picture 10" descr="cover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56" y="1609344"/>
            <a:ext cx="5218480" cy="335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Have you done any charity work?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Would you prefer to do charity work locally or outside Hong Kong?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11114532" cy="445038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esson6_2016_1.1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2384424"/>
            <a:ext cx="10789920" cy="27904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Q1  The benefits of charity work outside Hong Kong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wider worldview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empathy and a sense of responsibility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practical skills and confidence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Q2  The concerns of charity work outside Hong Kong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the cost excludes poorer students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short trips may achieve little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safety and supervision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Q3  Should charity work outside Hong Kong be a requirement?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41468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414680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YES: everyone would experience it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YES: it builds character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NO: it puts families under pressure</a:t>
            </a:r>
          </a:p>
        </p:txBody>
      </p:sp>
      <p:sp>
        <p:nvSpPr>
          <p:cNvPr id="17" name="Oval 16"/>
          <p:cNvSpPr/>
          <p:nvPr/>
        </p:nvSpPr>
        <p:spPr>
          <a:xfrm>
            <a:off x="1188720" y="4553712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4462272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NO: forced service is not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think charity work can make a difference?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small, practical help is real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487009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791456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YES: the volunteers change too</a:t>
            </a:r>
          </a:p>
        </p:txBody>
      </p:sp>
      <p:sp>
        <p:nvSpPr>
          <p:cNvPr id="18" name="Oval 17"/>
          <p:cNvSpPr/>
          <p:nvPr/>
        </p:nvSpPr>
        <p:spPr>
          <a:xfrm>
            <a:off x="1188720" y="540044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508760" y="532180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it may not last</a:t>
            </a:r>
          </a:p>
        </p:txBody>
      </p:sp>
      <p:sp>
        <p:nvSpPr>
          <p:cNvPr id="20" name="Oval 19"/>
          <p:cNvSpPr/>
          <p:nvPr/>
        </p:nvSpPr>
        <p:spPr>
          <a:xfrm>
            <a:off x="1188720" y="593079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52160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NO: money often works better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Who benefits more from charity work outside Hong Kong: the volunteers or the locals?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VOLUNTEERS: the experience is life-changing for us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503468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95604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LOCALS: the practical support is what matters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05  VOCABULARY UPGRADES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7" name="Picture 6" descr="icon_ch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860804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 </a:t>
            </a:r>
            <a:r>
              <a:rPr sz="1700" b="1">
                <a:solidFill>
                  <a:srgbClr val="FF0000"/>
                </a:solidFill>
                <a:latin typeface="Aptos"/>
              </a:rPr>
              <a:t>took part in a charity drive</a:t>
            </a:r>
            <a:r>
              <a:rPr sz="1700" b="1">
                <a:solidFill>
                  <a:srgbClr val="14233C"/>
                </a:solidFill>
                <a:latin typeface="Aptos"/>
              </a:rPr>
              <a:t> at school.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44144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Charity work builds </a:t>
            </a:r>
            <a:r>
              <a:rPr sz="1700" b="1">
                <a:solidFill>
                  <a:srgbClr val="FF0000"/>
                </a:solidFill>
                <a:latin typeface="Aptos"/>
              </a:rPr>
              <a:t>empathy and a sense of responsibility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3022091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trip costs each student around HK$5,000, which many families </a:t>
            </a:r>
            <a:r>
              <a:rPr sz="1700" b="1">
                <a:solidFill>
                  <a:srgbClr val="FF0000"/>
                </a:solidFill>
                <a:latin typeface="Aptos"/>
              </a:rPr>
              <a:t>cannot afford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3602735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It </a:t>
            </a:r>
            <a:r>
              <a:rPr sz="1700" b="1">
                <a:solidFill>
                  <a:srgbClr val="FF0000"/>
                </a:solidFill>
                <a:latin typeface="Aptos"/>
              </a:rPr>
              <a:t>makes a difference</a:t>
            </a:r>
            <a:r>
              <a:rPr sz="1700" b="1">
                <a:solidFill>
                  <a:srgbClr val="14233C"/>
                </a:solidFill>
                <a:latin typeface="Aptos"/>
              </a:rPr>
              <a:t> to the individuals we work with.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183379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Donations often achieve </a:t>
            </a:r>
            <a:r>
              <a:rPr sz="1700" b="1">
                <a:solidFill>
                  <a:srgbClr val="FF0000"/>
                </a:solidFill>
                <a:latin typeface="Aptos"/>
              </a:rPr>
              <a:t>more per dollar</a:t>
            </a:r>
            <a:r>
              <a:rPr sz="1700" b="1">
                <a:solidFill>
                  <a:srgbClr val="14233C"/>
                </a:solidFill>
                <a:latin typeface="Aptos"/>
              </a:rPr>
              <a:t> than a week-long trip.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764023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Short visits raise a real question about their </a:t>
            </a:r>
            <a:r>
              <a:rPr sz="1700" b="1">
                <a:solidFill>
                  <a:srgbClr val="FF0000"/>
                </a:solidFill>
                <a:latin typeface="Aptos"/>
              </a:rPr>
              <a:t>long-term impact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22122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5221224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4466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The volunteers </a:t>
            </a:r>
            <a:r>
              <a:rPr sz="1700" b="1">
                <a:solidFill>
                  <a:srgbClr val="FF0000"/>
                </a:solidFill>
                <a:latin typeface="Aptos"/>
              </a:rPr>
              <a:t>change as much as</a:t>
            </a:r>
            <a:r>
              <a:rPr sz="1700" b="1">
                <a:solidFill>
                  <a:srgbClr val="14233C"/>
                </a:solidFill>
                <a:latin typeface="Aptos"/>
              </a:rPr>
              <a:t> the communities they visit.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0186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5801868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5925312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For the community the benefit is </a:t>
            </a:r>
            <a:r>
              <a:rPr sz="1700" b="1">
                <a:solidFill>
                  <a:srgbClr val="FF0000"/>
                </a:solidFill>
                <a:latin typeface="Aptos"/>
              </a:rPr>
              <a:t>measurable</a:t>
            </a:r>
            <a:r>
              <a:rPr sz="1700" b="1">
                <a:solidFill>
                  <a:srgbClr val="14233C"/>
                </a:solidFill>
                <a:latin typeface="Aptos"/>
              </a:rPr>
              <a:t>: extra teachers and finished buildings.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  <p:bldP spid="25" grpId="0"/>
      <p:bldP spid="28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