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720840" y="0"/>
            <a:ext cx="5486400" cy="6858000"/>
          </a:xfrm>
          <a:prstGeom prst="rect">
            <a:avLst/>
          </a:prstGeom>
          <a:solidFill>
            <a:srgbClr val="1B2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960120"/>
            <a:ext cx="5943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E1AA37"/>
                </a:solidFill>
                <a:latin typeface="Aptos"/>
              </a:rPr>
              <a:t>DSE PAPER 4  ·  SPEAKING PRACTICE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121408"/>
            <a:ext cx="5852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200" b="1">
                <a:solidFill>
                  <a:srgbClr val="FFFFFF"/>
                </a:solidFill>
                <a:latin typeface="Aptos"/>
              </a:rPr>
              <a:t>A Hong Kong coffee shop in Shanghai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3639312"/>
            <a:ext cx="56692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0">
                <a:solidFill>
                  <a:srgbClr val="E6EFF7"/>
                </a:solidFill>
                <a:latin typeface="Aptos"/>
              </a:rPr>
              <a:t>Menu, Hong Kong culture</a:t>
            </a:r>
          </a:p>
          <a:p>
            <a:pPr algn="l">
              <a:lnSpc>
                <a:spcPct val="100000"/>
              </a:lnSpc>
            </a:pPr>
            <a:r>
              <a:rPr sz="1900" b="0">
                <a:solidFill>
                  <a:srgbClr val="E6EFF7"/>
                </a:solidFill>
                <a:latin typeface="Aptos"/>
              </a:rPr>
              <a:t>and how to decorate the space</a:t>
            </a:r>
          </a:p>
        </p:txBody>
      </p:sp>
      <p:sp>
        <p:nvSpPr>
          <p:cNvPr id="7" name="Rectangle 6"/>
          <p:cNvSpPr/>
          <p:nvPr/>
        </p:nvSpPr>
        <p:spPr>
          <a:xfrm>
            <a:off x="713232" y="4864608"/>
            <a:ext cx="1097280" cy="64008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5084064"/>
            <a:ext cx="5669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9FB6CC"/>
                </a:solidFill>
                <a:latin typeface="Aptos"/>
              </a:rPr>
              <a:t>DSE 2016 Paper 4 Set 6.3  ·  Lesson 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22592" y="586130"/>
            <a:ext cx="4892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E1AA37"/>
                </a:solidFill>
                <a:latin typeface="Aptos"/>
              </a:rPr>
              <a:t>HK CAFÉ  IN  SHANGHAI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2592" y="5650992"/>
            <a:ext cx="4892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0">
                <a:solidFill>
                  <a:srgbClr val="E6EFF7"/>
                </a:solidFill>
                <a:latin typeface="Aptos"/>
              </a:rPr>
              <a:t>What goes on the menu?</a:t>
            </a:r>
          </a:p>
        </p:txBody>
      </p:sp>
      <p:pic>
        <p:nvPicPr>
          <p:cNvPr id="11" name="Picture 10" descr="cover_coff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5256" y="1609344"/>
            <a:ext cx="5218480" cy="33547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01  WARM-UP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Two questions to get you talking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2</a:t>
            </a:r>
          </a:p>
        </p:txBody>
      </p:sp>
      <p:pic>
        <p:nvPicPr>
          <p:cNvPr id="7" name="Picture 6" descr="icon_coff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389888"/>
            <a:ext cx="420624" cy="420624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40080" y="1874519"/>
            <a:ext cx="5074920" cy="23774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874519"/>
            <a:ext cx="91440" cy="2377440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19" y="2084831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5A6470"/>
                </a:solidFill>
                <a:latin typeface="Aptos"/>
              </a:rPr>
              <a:t>QUESTION 1  (Student A)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19" y="2606040"/>
            <a:ext cx="4617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14233C"/>
                </a:solidFill>
                <a:latin typeface="Aptos"/>
              </a:rPr>
              <a:t>Do you go to coffee shops?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92240" y="1874519"/>
            <a:ext cx="5074920" cy="23774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92240" y="1874519"/>
            <a:ext cx="91440" cy="237744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12280" y="2084831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5A6470"/>
                </a:solidFill>
                <a:latin typeface="Aptos"/>
              </a:rPr>
              <a:t>QUESTION 2  (Student B)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12280" y="2606040"/>
            <a:ext cx="4617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14233C"/>
                </a:solidFill>
                <a:latin typeface="Aptos"/>
              </a:rPr>
              <a:t>Would you like to go to a teddy bear coffee shop?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02  PART A – GROUP INTERACTION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Your discussion task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554480"/>
            <a:ext cx="11114532" cy="4450384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lesson7_2016_6.3_b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887" y="2483254"/>
            <a:ext cx="10789920" cy="25928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Q1  What items could you sell in the coffee shop?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4</a:t>
            </a:r>
          </a:p>
        </p:txBody>
      </p:sp>
      <p:pic>
        <p:nvPicPr>
          <p:cNvPr id="7" name="Picture 6" descr="icon_coff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83080"/>
            <a:ext cx="10698480" cy="28346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83080"/>
            <a:ext cx="109728" cy="2834640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E8289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1" name="Oval 10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508760" y="2487168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Hong Kong-style drinks</a:t>
            </a:r>
          </a:p>
        </p:txBody>
      </p:sp>
      <p:sp>
        <p:nvSpPr>
          <p:cNvPr id="13" name="Oval 12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08760" y="3145536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classic local snacks</a:t>
            </a:r>
          </a:p>
        </p:txBody>
      </p:sp>
      <p:sp>
        <p:nvSpPr>
          <p:cNvPr id="15" name="Oval 14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08760" y="3803904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branded merchandise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Q2  What you would like to promote about Hong Kong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5</a:t>
            </a:r>
          </a:p>
        </p:txBody>
      </p:sp>
      <p:pic>
        <p:nvPicPr>
          <p:cNvPr id="7" name="Picture 6" descr="icon_coff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83080"/>
            <a:ext cx="10698480" cy="28346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83080"/>
            <a:ext cx="109728" cy="283464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548235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1" name="Oval 10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508760" y="2487168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the food culture</a:t>
            </a:r>
          </a:p>
        </p:txBody>
      </p:sp>
      <p:sp>
        <p:nvSpPr>
          <p:cNvPr id="13" name="Oval 12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08760" y="3145536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the look of the city</a:t>
            </a:r>
          </a:p>
        </p:txBody>
      </p:sp>
      <p:sp>
        <p:nvSpPr>
          <p:cNvPr id="15" name="Oval 14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08760" y="3803904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Cantonese language and culture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Q3  How would you decorate the coffee shop?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6</a:t>
            </a:r>
          </a:p>
        </p:txBody>
      </p:sp>
      <p:pic>
        <p:nvPicPr>
          <p:cNvPr id="7" name="Picture 6" descr="icon_coff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83080"/>
            <a:ext cx="10698480" cy="4146804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83080"/>
            <a:ext cx="109728" cy="414680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E1AA37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1" name="Oval 10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508760" y="2487168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a retro Hong Kong interior</a:t>
            </a:r>
          </a:p>
        </p:txBody>
      </p:sp>
      <p:sp>
        <p:nvSpPr>
          <p:cNvPr id="13" name="Oval 12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08760" y="3145536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neon signage and a photo corner</a:t>
            </a:r>
          </a:p>
        </p:txBody>
      </p:sp>
      <p:sp>
        <p:nvSpPr>
          <p:cNvPr id="15" name="Oval 14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08760" y="3803904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a Cantopop soundtrack</a:t>
            </a:r>
          </a:p>
        </p:txBody>
      </p:sp>
      <p:sp>
        <p:nvSpPr>
          <p:cNvPr id="17" name="Oval 16"/>
          <p:cNvSpPr/>
          <p:nvPr/>
        </p:nvSpPr>
        <p:spPr>
          <a:xfrm>
            <a:off x="1188720" y="4553712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508760" y="4462272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a Hong Kong art wall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8" grpId="0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04  SPEAK FOR 1 MINUTE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Part B – Question 7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7</a:t>
            </a:r>
          </a:p>
        </p:txBody>
      </p:sp>
      <p:pic>
        <p:nvPicPr>
          <p:cNvPr id="7" name="Picture 6" descr="icon_coff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37360"/>
            <a:ext cx="10698480" cy="15544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37360"/>
            <a:ext cx="109728" cy="1554480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65960"/>
            <a:ext cx="99669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14233C"/>
                </a:solidFill>
                <a:latin typeface="Aptos"/>
              </a:rPr>
              <a:t>What theme would be popular in a coffee shop in Hong Kong?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520440"/>
            <a:ext cx="10698480" cy="2862072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3520440"/>
            <a:ext cx="137160" cy="2862072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694176"/>
            <a:ext cx="9966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E8289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4" name="Oval 13"/>
          <p:cNvSpPr/>
          <p:nvPr/>
        </p:nvSpPr>
        <p:spPr>
          <a:xfrm>
            <a:off x="1188720" y="4339742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08760" y="4261104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a retro Hong Kong theme</a:t>
            </a:r>
          </a:p>
        </p:txBody>
      </p:sp>
      <p:sp>
        <p:nvSpPr>
          <p:cNvPr id="16" name="Oval 15"/>
          <p:cNvSpPr/>
          <p:nvPr/>
        </p:nvSpPr>
        <p:spPr>
          <a:xfrm>
            <a:off x="1188720" y="4870094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508760" y="4791456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a film or cartoon character theme</a:t>
            </a:r>
          </a:p>
        </p:txBody>
      </p:sp>
      <p:sp>
        <p:nvSpPr>
          <p:cNvPr id="18" name="Oval 17"/>
          <p:cNvSpPr/>
          <p:nvPr/>
        </p:nvSpPr>
        <p:spPr>
          <a:xfrm>
            <a:off x="1188720" y="5400446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508760" y="5321808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an arts and music theme</a:t>
            </a:r>
          </a:p>
        </p:txBody>
      </p:sp>
      <p:sp>
        <p:nvSpPr>
          <p:cNvPr id="20" name="Oval 19"/>
          <p:cNvSpPr/>
          <p:nvPr/>
        </p:nvSpPr>
        <p:spPr>
          <a:xfrm>
            <a:off x="1188720" y="5930798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508760" y="5852160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a pet-friendly theme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9" grpId="0"/>
      <p:bldP spid="21" grpId="0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04  SPEAK FOR 1 MINUTE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Part B – Question 8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8</a:t>
            </a:r>
          </a:p>
        </p:txBody>
      </p:sp>
      <p:pic>
        <p:nvPicPr>
          <p:cNvPr id="7" name="Picture 6" descr="icon_coff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37360"/>
            <a:ext cx="10698480" cy="15544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37360"/>
            <a:ext cx="109728" cy="1554480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65960"/>
            <a:ext cx="99669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14233C"/>
                </a:solidFill>
                <a:latin typeface="Aptos"/>
              </a:rPr>
              <a:t>How important is the atmosphere of a coffee shop?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520440"/>
            <a:ext cx="10698480" cy="2862072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3520440"/>
            <a:ext cx="137160" cy="2862072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694176"/>
            <a:ext cx="9966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E8289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4" name="Oval 13"/>
          <p:cNvSpPr/>
          <p:nvPr/>
        </p:nvSpPr>
        <p:spPr>
          <a:xfrm>
            <a:off x="1188720" y="4339742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08760" y="4261104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IMPORTANT: people pay for the experience</a:t>
            </a:r>
          </a:p>
        </p:txBody>
      </p:sp>
      <p:sp>
        <p:nvSpPr>
          <p:cNvPr id="16" name="Oval 15"/>
          <p:cNvSpPr/>
          <p:nvPr/>
        </p:nvSpPr>
        <p:spPr>
          <a:xfrm>
            <a:off x="1188720" y="5034686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508760" y="4956048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NOT IMPORTANT: the drink must still be good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05  VOCABULARY UPGRADES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Say it like this — from the lesson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9</a:t>
            </a:r>
          </a:p>
        </p:txBody>
      </p:sp>
      <p:pic>
        <p:nvPicPr>
          <p:cNvPr id="7" name="Picture 6" descr="icon_coff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37360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37360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1860804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The atmosphere is what </a:t>
            </a:r>
            <a:r>
              <a:rPr sz="1700" b="1">
                <a:solidFill>
                  <a:srgbClr val="FF0000"/>
                </a:solidFill>
                <a:latin typeface="Aptos"/>
              </a:rPr>
              <a:t>draws me in</a:t>
            </a:r>
            <a:r>
              <a:rPr sz="1700" b="1">
                <a:solidFill>
                  <a:srgbClr val="14233C"/>
                </a:solidFill>
                <a:latin typeface="Aptos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2318004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2318004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2441448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Customers come for </a:t>
            </a:r>
            <a:r>
              <a:rPr sz="1700" b="1">
                <a:solidFill>
                  <a:srgbClr val="FF0000"/>
                </a:solidFill>
                <a:latin typeface="Aptos"/>
              </a:rPr>
              <a:t>the whole café experience</a:t>
            </a:r>
            <a:r>
              <a:rPr sz="1700" b="1">
                <a:solidFill>
                  <a:srgbClr val="14233C"/>
                </a:solidFill>
                <a:latin typeface="Aptos"/>
              </a:rPr>
              <a:t>, not just the coffee.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2898648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31520" y="2898648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3022091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I would serve a short menu of </a:t>
            </a:r>
            <a:r>
              <a:rPr sz="1700" b="1">
                <a:solidFill>
                  <a:srgbClr val="FF0000"/>
                </a:solidFill>
                <a:latin typeface="Aptos"/>
              </a:rPr>
              <a:t>Hong Kong classics</a:t>
            </a:r>
            <a:r>
              <a:rPr sz="1700" b="1">
                <a:solidFill>
                  <a:srgbClr val="14233C"/>
                </a:solidFill>
                <a:latin typeface="Aptos"/>
              </a:rPr>
              <a:t> — egg tarts and pineapple buns.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479291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31520" y="3479291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3602735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The décor could promote Hong Kong’s </a:t>
            </a:r>
            <a:r>
              <a:rPr sz="1700" b="1">
                <a:solidFill>
                  <a:srgbClr val="FF0000"/>
                </a:solidFill>
                <a:latin typeface="Aptos"/>
              </a:rPr>
              <a:t>cultural heritage</a:t>
            </a:r>
            <a:r>
              <a:rPr sz="1700" b="1">
                <a:solidFill>
                  <a:srgbClr val="14233C"/>
                </a:solidFill>
                <a:latin typeface="Aptos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059935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31520" y="4059935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51560" y="4183379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A strong visual theme gives customers </a:t>
            </a:r>
            <a:r>
              <a:rPr sz="1700" b="1">
                <a:solidFill>
                  <a:srgbClr val="FF0000"/>
                </a:solidFill>
                <a:latin typeface="Aptos"/>
              </a:rPr>
              <a:t>a reason to come and to post</a:t>
            </a:r>
            <a:r>
              <a:rPr sz="1700" b="1">
                <a:solidFill>
                  <a:srgbClr val="14233C"/>
                </a:solidFill>
                <a:latin typeface="Aptos"/>
              </a:rPr>
              <a:t>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31520" y="4640579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31520" y="4640579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51560" y="4764023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An Instagram corner is </a:t>
            </a:r>
            <a:r>
              <a:rPr sz="1700" b="1">
                <a:solidFill>
                  <a:srgbClr val="FF0000"/>
                </a:solidFill>
                <a:latin typeface="Aptos"/>
              </a:rPr>
              <a:t>free advertising</a:t>
            </a:r>
            <a:r>
              <a:rPr sz="1700" b="1">
                <a:solidFill>
                  <a:srgbClr val="14233C"/>
                </a:solidFill>
                <a:latin typeface="Aptos"/>
              </a:rPr>
              <a:t> — every guest becomes our marketer.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31520" y="5221224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31520" y="5221224"/>
            <a:ext cx="82296" cy="534924"/>
          </a:xfrm>
          <a:prstGeom prst="rect">
            <a:avLst/>
          </a:prstGeom>
          <a:solidFill>
            <a:srgbClr val="C055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51560" y="5344668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The atmosphere is what allows the café to charge </a:t>
            </a:r>
            <a:r>
              <a:rPr sz="1700" b="1">
                <a:solidFill>
                  <a:srgbClr val="FF0000"/>
                </a:solidFill>
                <a:latin typeface="Aptos"/>
              </a:rPr>
              <a:t>premium prices</a:t>
            </a:r>
            <a:r>
              <a:rPr sz="1700" b="1">
                <a:solidFill>
                  <a:srgbClr val="14233C"/>
                </a:solidFill>
                <a:latin typeface="Aptos"/>
              </a:rPr>
              <a:t>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1520" y="5801868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31520" y="5801868"/>
            <a:ext cx="82296" cy="534924"/>
          </a:xfrm>
          <a:prstGeom prst="rect">
            <a:avLst/>
          </a:prstGeom>
          <a:solidFill>
            <a:srgbClr val="C055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51560" y="5925312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The experience brings customers in, but the coffee </a:t>
            </a:r>
            <a:r>
              <a:rPr sz="1700" b="1">
                <a:solidFill>
                  <a:srgbClr val="FF0000"/>
                </a:solidFill>
                <a:latin typeface="Aptos"/>
              </a:rPr>
              <a:t>brings them back</a:t>
            </a:r>
            <a:r>
              <a:rPr sz="1700" b="1">
                <a:solidFill>
                  <a:srgbClr val="14233C"/>
                </a:solidFill>
                <a:latin typeface="Apto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6" grpId="0"/>
      <p:bldP spid="19" grpId="0"/>
      <p:bldP spid="22" grpId="0"/>
      <p:bldP spid="25" grpId="0"/>
      <p:bldP spid="28" grpId="0"/>
      <p:bldP spid="3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